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4" r:id="rId9"/>
  </p:sldIdLst>
  <p:sldSz cx="9144000" cy="6858000" type="screen4x3"/>
  <p:notesSz cx="6858000" cy="9144000"/>
  <p:defaultTextStyle>
    <a:defPPr>
      <a:defRPr lang="es-UY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9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718A71-70BC-CC47-A3D5-062305A1D4C8}" type="datetimeFigureOut">
              <a:rPr lang="en-US" smtClean="0"/>
              <a:t>02/02/17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04CB1-43B9-EA4F-BB22-2CE72BAE6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24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304CB1-43B9-EA4F-BB22-2CE72BAE6F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12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Why should child-focused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organisations</a:t>
            </a:r>
            <a:r>
              <a:rPr lang="en-US" sz="1200" baseline="0" dirty="0" smtClean="0"/>
              <a:t> be working in urban areas? </a:t>
            </a:r>
          </a:p>
          <a:p>
            <a:r>
              <a:rPr lang="en-US" sz="1200" dirty="0" err="1" smtClean="0"/>
              <a:t>Urbanisation</a:t>
            </a:r>
            <a:r>
              <a:rPr lang="en-US" sz="1200" dirty="0" smtClean="0"/>
              <a:t> is one of the “mega trends” of our time</a:t>
            </a:r>
          </a:p>
          <a:p>
            <a:r>
              <a:rPr lang="en-US" sz="1200" dirty="0" smtClean="0"/>
              <a:t>Over 50% of world population living in towns and cities</a:t>
            </a:r>
          </a:p>
          <a:p>
            <a:r>
              <a:rPr lang="en-US" sz="1200" dirty="0" smtClean="0"/>
              <a:t>Locus of poverty shifting to urban areas</a:t>
            </a:r>
          </a:p>
          <a:p>
            <a:r>
              <a:rPr lang="en-US" sz="1200" dirty="0" smtClean="0"/>
              <a:t>Over 50% of the world’s refugees are in urban areas (not camps)</a:t>
            </a:r>
          </a:p>
          <a:p>
            <a:r>
              <a:rPr lang="en-US" sz="1200" dirty="0" smtClean="0"/>
              <a:t>Conflict, natural disasters, migration, poverty combine to create complex urban crises</a:t>
            </a:r>
          </a:p>
          <a:p>
            <a:r>
              <a:rPr lang="en-US" sz="1200" dirty="0" smtClean="0"/>
              <a:t>Children are particularly vulnerable in these contexts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304CB1-43B9-EA4F-BB22-2CE72BAE6F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18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 smtClean="0"/>
              <a:t>Urban areas are not a ‘tabula rasa’- all interventions must build on what exists already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DC55-777C-CF4B-BA7E-A57A21C03C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30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s-U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A148C97-0F69-AA45-8DA6-082EB57F098D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BD2BDAB-29AA-4749-8423-0CA97662D4BD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908172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s-U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BA25C99-8709-1748-9BF8-C934DA95AA99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76F8B0-CEEE-B842-AA83-21F33D3F6007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492978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s-U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B6150D8-6B95-6946-A843-146D0353FC0B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A6E92F-A625-3641-80DA-D6178552BA61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953272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s-U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0C5B02B-4396-9242-B086-B6ED44D8D6EE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E7FEDB-EDDB-FB45-9B1F-DE83A459C567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649304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88C7BD0-C853-E147-B96E-90AAF95AB3F4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7D201F-646D-064B-9BCB-EF59673BF778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976898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s-UY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s-UY"/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213288E-5747-DD42-8D89-3CF6183B0275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F0ABAB5-7F55-7A4B-AFE8-32808A04A623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587358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s-UY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s-UY"/>
          </a:p>
        </p:txBody>
      </p:sp>
      <p:sp>
        <p:nvSpPr>
          <p:cNvPr id="7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839A8FA-7609-4442-850E-2D17E10B3A97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8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9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9A5376-FEE4-694A-A7CB-252C446CE0F8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4152847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E2D3942-7B17-5647-B497-5F1CEA76C607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C7A66B-DF65-5E46-BE63-806E02D345E9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1888930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F81258-EC2F-D544-9F8C-B656521CA885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0CEBBB-2612-C44E-9E14-2B547B8C41AB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712745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s-UY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B78E938-3DEB-D14B-A858-43BBA452FE07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6F1164A-F9BC-444B-99FB-4130C8ECBBEE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367289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s-UY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x-none" noProof="0" smtClean="0"/>
              <a:t>Drag picture to placeholder or click icon to add</a:t>
            </a:r>
            <a:endParaRPr lang="es-UY" noProof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ABA5DCE-CD21-AE4D-A053-7B66F8EC5E73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F2DA5E-54C5-A242-99B1-A4554CD41A17}" type="slidenum">
              <a:rPr lang="es-UY"/>
              <a:pPr/>
              <a:t>‹#›</a:t>
            </a:fld>
            <a:endParaRPr lang="es-UY"/>
          </a:p>
        </p:txBody>
      </p:sp>
    </p:spTree>
    <p:extLst>
      <p:ext uri="{BB962C8B-B14F-4D97-AF65-F5344CB8AC3E}">
        <p14:creationId xmlns:p14="http://schemas.microsoft.com/office/powerpoint/2010/main" val="2788263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1 Marcador de título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título del patrón</a:t>
            </a:r>
            <a:endParaRPr lang="es-UY"/>
          </a:p>
        </p:txBody>
      </p:sp>
      <p:sp>
        <p:nvSpPr>
          <p:cNvPr id="1027" name="2 Marcador de texto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U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27632C11-3133-2F4E-B793-6CCC4E212EA0}" type="datetimeFigureOut">
              <a:rPr lang="es-UY"/>
              <a:pPr/>
              <a:t>01/02/17</a:t>
            </a:fld>
            <a:endParaRPr lang="es-U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s-U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DB3FF164-6960-C745-BC49-6A0442A79488}" type="slidenum">
              <a:rPr lang="es-UY"/>
              <a:pPr/>
              <a:t>‹#›</a:t>
            </a:fld>
            <a:endParaRPr lang="es-UY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3 Título"/>
          <p:cNvSpPr>
            <a:spLocks noGrp="1"/>
          </p:cNvSpPr>
          <p:nvPr>
            <p:ph type="ctrTitle"/>
          </p:nvPr>
        </p:nvSpPr>
        <p:spPr>
          <a:xfrm>
            <a:off x="683568" y="4149080"/>
            <a:ext cx="7772400" cy="1440160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Cities4Kids: </a:t>
            </a:r>
            <a:br>
              <a:rPr lang="en-US" b="1" dirty="0" smtClean="0">
                <a:latin typeface="Calibri" charset="0"/>
              </a:rPr>
            </a:br>
            <a:r>
              <a:rPr lang="en-US" sz="3600" b="1" i="1" dirty="0" smtClean="0">
                <a:latin typeface="Calibri" charset="0"/>
              </a:rPr>
              <a:t>Global policies, practices and outlook</a:t>
            </a:r>
            <a:endParaRPr lang="en-US" b="1" i="1" dirty="0">
              <a:latin typeface="Calibri" charset="0"/>
            </a:endParaRPr>
          </a:p>
        </p:txBody>
      </p:sp>
      <p:sp>
        <p:nvSpPr>
          <p:cNvPr id="5" name="4 Subtítulo"/>
          <p:cNvSpPr>
            <a:spLocks noGrp="1"/>
          </p:cNvSpPr>
          <p:nvPr>
            <p:ph type="subTitle" idx="1"/>
          </p:nvPr>
        </p:nvSpPr>
        <p:spPr>
          <a:xfrm>
            <a:off x="1371600" y="5661248"/>
            <a:ext cx="6400800" cy="1008112"/>
          </a:xfrm>
        </p:spPr>
        <p:txBody>
          <a:bodyPr rtlCol="0">
            <a:normAutofit fontScale="47500" lnSpcReduction="20000"/>
          </a:bodyPr>
          <a:lstStyle/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s-UY" sz="4500" dirty="0" smtClean="0">
                <a:solidFill>
                  <a:schemeClr val="bg1"/>
                </a:solidFill>
                <a:ea typeface="+mn-ea"/>
              </a:rPr>
              <a:t>Dr. Shipra Narang Suri</a:t>
            </a: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s-UY" i="1" dirty="0" smtClean="0">
                <a:solidFill>
                  <a:schemeClr val="bg1"/>
                </a:solidFill>
                <a:ea typeface="+mn-ea"/>
              </a:rPr>
              <a:t>Vice-President, International Society for City and Regional Planners (ISOCARP)</a:t>
            </a:r>
          </a:p>
          <a:p>
            <a:pPr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s-UY" dirty="0" smtClean="0">
                <a:solidFill>
                  <a:schemeClr val="bg1"/>
                </a:solidFill>
                <a:ea typeface="+mn-ea"/>
              </a:rPr>
              <a:t>03 February 2017, New Delhi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4350"/>
          <a:stretch/>
        </p:blipFill>
        <p:spPr>
          <a:xfrm>
            <a:off x="1547664" y="404664"/>
            <a:ext cx="6186960" cy="396545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68344" y="548680"/>
            <a:ext cx="430887" cy="378687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800" i="1" dirty="0" smtClean="0"/>
              <a:t>Children playing at a water fountain in the city centre of Kazan, Russia. </a:t>
            </a:r>
          </a:p>
          <a:p>
            <a:r>
              <a:rPr lang="en-US" sz="800" i="1" dirty="0" smtClean="0"/>
              <a:t>Photo by Shipra Narang Suri</a:t>
            </a:r>
            <a:endParaRPr lang="en-US" sz="800" i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libri" charset="0"/>
              </a:rPr>
              <a:t>Children in current global policy</a:t>
            </a:r>
            <a:endParaRPr lang="en-US" dirty="0">
              <a:latin typeface="Calibri" charset="0"/>
            </a:endParaRPr>
          </a:p>
        </p:txBody>
      </p:sp>
      <p:sp>
        <p:nvSpPr>
          <p:cNvPr id="3075" name="2 Marcador de contenido"/>
          <p:cNvSpPr>
            <a:spLocks noGrp="1"/>
          </p:cNvSpPr>
          <p:nvPr>
            <p:ph idx="1"/>
          </p:nvPr>
        </p:nvSpPr>
        <p:spPr>
          <a:xfrm>
            <a:off x="457200" y="1600200"/>
            <a:ext cx="4690864" cy="4525963"/>
          </a:xfrm>
        </p:spPr>
        <p:txBody>
          <a:bodyPr/>
          <a:lstStyle/>
          <a:p>
            <a:r>
              <a:rPr lang="en-US" sz="3000" dirty="0" smtClean="0">
                <a:latin typeface="Calibri" charset="0"/>
              </a:rPr>
              <a:t>Sendai Framework</a:t>
            </a:r>
          </a:p>
          <a:p>
            <a:r>
              <a:rPr lang="en-US" sz="3000" dirty="0" smtClean="0">
                <a:latin typeface="Calibri" charset="0"/>
              </a:rPr>
              <a:t>SDGs</a:t>
            </a:r>
          </a:p>
          <a:p>
            <a:r>
              <a:rPr lang="en-US" sz="3000" dirty="0" smtClean="0">
                <a:latin typeface="Calibri" charset="0"/>
              </a:rPr>
              <a:t>Paris Agreement</a:t>
            </a:r>
          </a:p>
          <a:p>
            <a:r>
              <a:rPr lang="en-US" sz="3000" dirty="0" smtClean="0">
                <a:latin typeface="Calibri" charset="0"/>
              </a:rPr>
              <a:t>World Humanitarian Summit</a:t>
            </a:r>
          </a:p>
          <a:p>
            <a:r>
              <a:rPr lang="en-US" sz="3000" dirty="0" smtClean="0">
                <a:latin typeface="Calibri" charset="0"/>
              </a:rPr>
              <a:t>New Urban Agenda </a:t>
            </a:r>
          </a:p>
          <a:p>
            <a:endParaRPr lang="en-US" sz="3000" dirty="0" smtClean="0">
              <a:latin typeface="Calibri" charset="0"/>
            </a:endParaRPr>
          </a:p>
          <a:p>
            <a:endParaRPr lang="en-US" sz="3000" dirty="0">
              <a:latin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1966664"/>
            <a:ext cx="3922653" cy="261446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libri" charset="0"/>
              </a:rPr>
              <a:t>Good practices and innovations</a:t>
            </a:r>
            <a:endParaRPr lang="en-US" dirty="0">
              <a:latin typeface="Calibri" charset="0"/>
            </a:endParaRPr>
          </a:p>
        </p:txBody>
      </p:sp>
      <p:sp>
        <p:nvSpPr>
          <p:cNvPr id="4099" name="2 Marcador de contenido"/>
          <p:cNvSpPr>
            <a:spLocks noGrp="1"/>
          </p:cNvSpPr>
          <p:nvPr>
            <p:ph idx="1"/>
          </p:nvPr>
        </p:nvSpPr>
        <p:spPr>
          <a:xfrm>
            <a:off x="457200" y="1600201"/>
            <a:ext cx="4402832" cy="3917032"/>
          </a:xfrm>
        </p:spPr>
        <p:txBody>
          <a:bodyPr/>
          <a:lstStyle/>
          <a:p>
            <a:r>
              <a:rPr lang="en-US" sz="2800" dirty="0" smtClean="0">
                <a:latin typeface="Calibri" charset="0"/>
              </a:rPr>
              <a:t>Child Friendly Spaces after disaster (Nepal)</a:t>
            </a:r>
          </a:p>
          <a:p>
            <a:r>
              <a:rPr lang="en-US" sz="2800" dirty="0" smtClean="0">
                <a:latin typeface="Calibri" charset="0"/>
              </a:rPr>
              <a:t>Block by Block (India)</a:t>
            </a:r>
          </a:p>
          <a:p>
            <a:r>
              <a:rPr lang="en-US" sz="2800" dirty="0" smtClean="0">
                <a:latin typeface="Calibri" charset="0"/>
              </a:rPr>
              <a:t>Training young people on Cultures of Peace/ conflict analysis (</a:t>
            </a:r>
            <a:r>
              <a:rPr lang="en-US" sz="2800" dirty="0">
                <a:latin typeface="Calibri" charset="0"/>
              </a:rPr>
              <a:t>L</a:t>
            </a:r>
            <a:r>
              <a:rPr lang="en-US" sz="2800" dirty="0" smtClean="0">
                <a:latin typeface="Calibri" charset="0"/>
              </a:rPr>
              <a:t>ebanon)</a:t>
            </a:r>
          </a:p>
          <a:p>
            <a:r>
              <a:rPr lang="en-US" sz="2800" dirty="0" smtClean="0">
                <a:latin typeface="Calibri" charset="0"/>
              </a:rPr>
              <a:t>Good schools, </a:t>
            </a:r>
            <a:r>
              <a:rPr lang="en-US" sz="2800" dirty="0">
                <a:latin typeface="Calibri" charset="0"/>
              </a:rPr>
              <a:t>G</a:t>
            </a:r>
            <a:r>
              <a:rPr lang="en-US" sz="2800" dirty="0" smtClean="0">
                <a:latin typeface="Calibri" charset="0"/>
              </a:rPr>
              <a:t>ood </a:t>
            </a:r>
            <a:r>
              <a:rPr lang="en-US" sz="2800" dirty="0" err="1" smtClean="0">
                <a:latin typeface="Calibri" charset="0"/>
              </a:rPr>
              <a:t>neighbourhoods</a:t>
            </a:r>
            <a:r>
              <a:rPr lang="en-US" sz="2800" dirty="0" smtClean="0">
                <a:latin typeface="Calibri" charset="0"/>
              </a:rPr>
              <a:t> (</a:t>
            </a:r>
            <a:r>
              <a:rPr lang="en-US" sz="2800" dirty="0">
                <a:latin typeface="Calibri" charset="0"/>
              </a:rPr>
              <a:t>K</a:t>
            </a:r>
            <a:r>
              <a:rPr lang="en-US" sz="2800" dirty="0" smtClean="0">
                <a:latin typeface="Calibri" charset="0"/>
              </a:rPr>
              <a:t>enya)</a:t>
            </a:r>
            <a:endParaRPr lang="en-US" sz="2800" dirty="0">
              <a:latin typeface="Calibri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39"/>
          <a:stretch/>
        </p:blipFill>
        <p:spPr bwMode="auto">
          <a:xfrm>
            <a:off x="6084168" y="3645024"/>
            <a:ext cx="2520280" cy="15841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/>
            </a:ext>
          </a:extLst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772816"/>
            <a:ext cx="2592288" cy="1592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98178"/>
          </a:xfrm>
        </p:spPr>
        <p:txBody>
          <a:bodyPr/>
          <a:lstStyle/>
          <a:p>
            <a:r>
              <a:rPr lang="en-US" dirty="0" smtClean="0">
                <a:latin typeface="Calibri" charset="0"/>
              </a:rPr>
              <a:t>Rethinking organizational narratives</a:t>
            </a:r>
            <a:endParaRPr lang="en-US" dirty="0">
              <a:latin typeface="Calibri" charset="0"/>
            </a:endParaRPr>
          </a:p>
        </p:txBody>
      </p:sp>
      <p:sp>
        <p:nvSpPr>
          <p:cNvPr id="512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065315"/>
          </a:xfrm>
        </p:spPr>
        <p:txBody>
          <a:bodyPr/>
          <a:lstStyle/>
          <a:p>
            <a:r>
              <a:rPr lang="en-US" dirty="0" smtClean="0">
                <a:latin typeface="Calibri" charset="0"/>
              </a:rPr>
              <a:t>UNICEF: Child Friendly Cities</a:t>
            </a:r>
          </a:p>
          <a:p>
            <a:r>
              <a:rPr lang="en-US" dirty="0">
                <a:latin typeface="Calibri" charset="0"/>
              </a:rPr>
              <a:t>UN-Habitat: Safer </a:t>
            </a:r>
            <a:r>
              <a:rPr lang="en-US" dirty="0" smtClean="0">
                <a:latin typeface="Calibri" charset="0"/>
              </a:rPr>
              <a:t>Cities</a:t>
            </a:r>
          </a:p>
          <a:p>
            <a:r>
              <a:rPr lang="en-US" dirty="0" smtClean="0">
                <a:latin typeface="Calibri" charset="0"/>
              </a:rPr>
              <a:t>UN Women: Safe Cities Global Initiative</a:t>
            </a:r>
          </a:p>
          <a:p>
            <a:r>
              <a:rPr lang="en-US" dirty="0" smtClean="0">
                <a:latin typeface="Calibri" charset="0"/>
              </a:rPr>
              <a:t>World Vision</a:t>
            </a:r>
            <a:r>
              <a:rPr lang="en-US" dirty="0">
                <a:latin typeface="Calibri" charset="0"/>
              </a:rPr>
              <a:t>:</a:t>
            </a:r>
            <a:r>
              <a:rPr lang="en-US" dirty="0" smtClean="0">
                <a:latin typeface="Calibri" charset="0"/>
              </a:rPr>
              <a:t> Just Cities for Children</a:t>
            </a:r>
          </a:p>
          <a:p>
            <a:pPr marL="0" indent="0">
              <a:buNone/>
            </a:pPr>
            <a:endParaRPr lang="en-US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76672"/>
            <a:ext cx="7315200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is so different about working in urban areas?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399" y="1916832"/>
            <a:ext cx="7786500" cy="3806636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rgbClr val="FF8600"/>
                </a:solidFill>
              </a:rPr>
              <a:t>Density and Diversity</a:t>
            </a:r>
            <a:r>
              <a:rPr lang="en-US" sz="2400" b="1" dirty="0" smtClean="0">
                <a:solidFill>
                  <a:schemeClr val="tx2"/>
                </a:solidFill>
              </a:rPr>
              <a:t> </a:t>
            </a:r>
            <a:r>
              <a:rPr lang="en-US" sz="2400" dirty="0" smtClean="0"/>
              <a:t>– population, economic activities, services and infrastructure</a:t>
            </a:r>
          </a:p>
          <a:p>
            <a:r>
              <a:rPr lang="en-US" sz="2400" b="1" dirty="0" smtClean="0">
                <a:solidFill>
                  <a:srgbClr val="FF8600"/>
                </a:solidFill>
              </a:rPr>
              <a:t>Complexity</a:t>
            </a:r>
            <a:r>
              <a:rPr lang="en-US" sz="2400" dirty="0" smtClean="0"/>
              <a:t> – governance system (including institutions, actors and relationships between them)</a:t>
            </a:r>
          </a:p>
          <a:p>
            <a:r>
              <a:rPr lang="en-US" sz="2400" b="1" dirty="0" smtClean="0">
                <a:solidFill>
                  <a:srgbClr val="FF8600"/>
                </a:solidFill>
              </a:rPr>
              <a:t>Scale and Scope of intervention </a:t>
            </a:r>
            <a:r>
              <a:rPr lang="en-US" sz="2400" dirty="0" smtClean="0"/>
              <a:t>– due to the above factors, the scale of intervention (and impact) can be significant, but the scope may be </a:t>
            </a:r>
            <a:r>
              <a:rPr lang="en-US" sz="2400" dirty="0" smtClean="0"/>
              <a:t>circumscribed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870248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libri" charset="0"/>
              </a:rPr>
              <a:t>Planning Cities4Kids</a:t>
            </a:r>
            <a:endParaRPr lang="en-US" dirty="0">
              <a:latin typeface="Calibri" charset="0"/>
            </a:endParaRPr>
          </a:p>
        </p:txBody>
      </p:sp>
      <p:sp>
        <p:nvSpPr>
          <p:cNvPr id="6147" name="2 Marcador de contenido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smtClean="0">
                <a:latin typeface="Calibri" charset="0"/>
              </a:rPr>
              <a:t>Elements</a:t>
            </a:r>
            <a:endParaRPr lang="en-US" b="1" dirty="0" smtClean="0">
              <a:latin typeface="Calibri" charset="0"/>
            </a:endParaRPr>
          </a:p>
          <a:p>
            <a:r>
              <a:rPr lang="en-US" dirty="0" smtClean="0">
                <a:latin typeface="Calibri" charset="0"/>
              </a:rPr>
              <a:t>Housing</a:t>
            </a:r>
          </a:p>
          <a:p>
            <a:r>
              <a:rPr lang="en-US" dirty="0" smtClean="0">
                <a:latin typeface="Calibri" charset="0"/>
              </a:rPr>
              <a:t>Food security</a:t>
            </a:r>
            <a:endParaRPr lang="en-US" dirty="0" smtClean="0">
              <a:latin typeface="Calibri" charset="0"/>
            </a:endParaRPr>
          </a:p>
          <a:p>
            <a:r>
              <a:rPr lang="en-US" dirty="0" smtClean="0">
                <a:latin typeface="Calibri" charset="0"/>
              </a:rPr>
              <a:t>Basic services</a:t>
            </a:r>
            <a:endParaRPr lang="en-US" dirty="0" smtClean="0">
              <a:latin typeface="Calibri" charset="0"/>
            </a:endParaRPr>
          </a:p>
          <a:p>
            <a:r>
              <a:rPr lang="en-US" dirty="0" smtClean="0">
                <a:latin typeface="Calibri" charset="0"/>
              </a:rPr>
              <a:t>Mobility</a:t>
            </a:r>
          </a:p>
          <a:p>
            <a:r>
              <a:rPr lang="en-US" dirty="0" smtClean="0">
                <a:latin typeface="Calibri" charset="0"/>
              </a:rPr>
              <a:t>Public space</a:t>
            </a:r>
          </a:p>
          <a:p>
            <a:endParaRPr lang="en-US" dirty="0" smtClean="0">
              <a:latin typeface="Calibri" charset="0"/>
            </a:endParaRPr>
          </a:p>
          <a:p>
            <a:endParaRPr lang="en-US" dirty="0">
              <a:latin typeface="Calibri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smtClean="0"/>
              <a:t>Qualities</a:t>
            </a:r>
            <a:endParaRPr lang="en-US" b="1" dirty="0" smtClean="0"/>
          </a:p>
          <a:p>
            <a:r>
              <a:rPr lang="en-US" dirty="0" smtClean="0"/>
              <a:t>Safety</a:t>
            </a:r>
          </a:p>
          <a:p>
            <a:r>
              <a:rPr lang="en-US" dirty="0" smtClean="0"/>
              <a:t>Accessibility</a:t>
            </a:r>
          </a:p>
          <a:p>
            <a:r>
              <a:rPr lang="en-US" dirty="0" smtClean="0"/>
              <a:t>Affordability</a:t>
            </a:r>
          </a:p>
          <a:p>
            <a:r>
              <a:rPr lang="en-US" dirty="0" smtClean="0"/>
              <a:t>Environmental quality</a:t>
            </a:r>
          </a:p>
          <a:p>
            <a:r>
              <a:rPr lang="en-US" dirty="0" smtClean="0"/>
              <a:t>Resilience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Emerging pathways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b="1" dirty="0" smtClean="0"/>
              <a:t>Engaging children in: </a:t>
            </a:r>
          </a:p>
          <a:p>
            <a:r>
              <a:rPr lang="en-US" dirty="0"/>
              <a:t>P</a:t>
            </a:r>
            <a:r>
              <a:rPr lang="en-US" dirty="0" smtClean="0"/>
              <a:t>olicy-making, planning</a:t>
            </a:r>
          </a:p>
          <a:p>
            <a:r>
              <a:rPr lang="en-US" dirty="0" smtClean="0"/>
              <a:t>Prioritization, budgeting</a:t>
            </a:r>
          </a:p>
          <a:p>
            <a:r>
              <a:rPr lang="en-US" dirty="0" smtClean="0"/>
              <a:t>Mobilization, advocacy</a:t>
            </a:r>
          </a:p>
          <a:p>
            <a:r>
              <a:rPr lang="en-US" dirty="0" smtClean="0"/>
              <a:t>Monitoring, reporting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2204864"/>
            <a:ext cx="3415928" cy="227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945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3568" y="3939133"/>
            <a:ext cx="7772400" cy="1362075"/>
          </a:xfrm>
        </p:spPr>
        <p:txBody>
          <a:bodyPr/>
          <a:lstStyle/>
          <a:p>
            <a:r>
              <a:rPr lang="en-US" dirty="0" err="1" smtClean="0"/>
              <a:t>ThanK</a:t>
            </a:r>
            <a:r>
              <a:rPr lang="en-US" dirty="0" smtClean="0"/>
              <a:t>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804427"/>
      </p:ext>
    </p:extLst>
  </p:cSld>
  <p:clrMapOvr>
    <a:masterClrMapping/>
  </p:clrMapOvr>
</p:sld>
</file>

<file path=ppt/theme/theme1.xml><?xml version="1.0" encoding="utf-8"?>
<a:theme xmlns:a="http://schemas.openxmlformats.org/drawingml/2006/main" name="096_skyli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096_skyline.potx</Template>
  <TotalTime>1377</TotalTime>
  <Words>335</Words>
  <Application>Microsoft Macintosh PowerPoint</Application>
  <PresentationFormat>On-screen Show (4:3)</PresentationFormat>
  <Paragraphs>57</Paragraphs>
  <Slides>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096_skyline</vt:lpstr>
      <vt:lpstr>Cities4Kids:  Global policies, practices and outlook</vt:lpstr>
      <vt:lpstr>Children in current global policy</vt:lpstr>
      <vt:lpstr>Good practices and innovations</vt:lpstr>
      <vt:lpstr>Rethinking organizational narratives</vt:lpstr>
      <vt:lpstr>What is so different about working in urban areas?</vt:lpstr>
      <vt:lpstr>Planning Cities4Kids</vt:lpstr>
      <vt:lpstr>Emerging pathways</vt:lpstr>
      <vt:lpstr>ThanK YOU</vt:lpstr>
    </vt:vector>
  </TitlesOfParts>
  <Company>Oo_ac_oO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Arlo</dc:creator>
  <cp:lastModifiedBy>SHIPRA SURI</cp:lastModifiedBy>
  <cp:revision>12</cp:revision>
  <dcterms:created xsi:type="dcterms:W3CDTF">2009-02-20T19:50:45Z</dcterms:created>
  <dcterms:modified xsi:type="dcterms:W3CDTF">2017-02-02T06:19:43Z</dcterms:modified>
</cp:coreProperties>
</file>

<file path=docProps/thumbnail.jpeg>
</file>